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8" d="100"/>
          <a:sy n="88" d="100"/>
        </p:scale>
        <p:origin x="792" y="30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Shahrul</a:t>
            </a:r>
          </a:p>
          <a:p>
            <a:r>
              <a:rPr lang="en-US" dirty="0">
                <a:solidFill>
                  <a:schemeClr val="bg2"/>
                </a:solidFill>
                <a:latin typeface="Abadi" panose="020B0604020104020204" pitchFamily="34" charset="0"/>
                <a:ea typeface="SF Pro" pitchFamily="2" charset="0"/>
                <a:cs typeface="SF Pro" pitchFamily="2" charset="0"/>
              </a:rPr>
              <a:t>25WW5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30067"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https://github.com/nizamfadzillah/testrepo/blob/main/Module1/labs-jupyter-spacex-Data%20wrangling-v2.ipynb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8CFF70EE-D8D6-0CFA-5BB8-DD01C5CFC609}"/>
              </a:ext>
            </a:extLst>
          </p:cNvPr>
          <p:cNvPicPr>
            <a:picLocks noChangeAspect="1"/>
          </p:cNvPicPr>
          <p:nvPr/>
        </p:nvPicPr>
        <p:blipFill>
          <a:blip r:embed="rId3"/>
          <a:stretch>
            <a:fillRect/>
          </a:stretch>
        </p:blipFill>
        <p:spPr>
          <a:xfrm>
            <a:off x="6732358" y="1547727"/>
            <a:ext cx="4871835" cy="477162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Launch Success Rate Trend increase by year</a:t>
            </a:r>
          </a:p>
          <a:p>
            <a:pPr>
              <a:lnSpc>
                <a:spcPct val="100000"/>
              </a:lnSpc>
              <a:spcBef>
                <a:spcPts val="1400"/>
              </a:spcBef>
            </a:pPr>
            <a:r>
              <a:rPr lang="en-US" sz="2200">
                <a:solidFill>
                  <a:schemeClr val="accent3">
                    <a:lumMod val="25000"/>
                  </a:schemeClr>
                </a:solidFill>
                <a:latin typeface="Abadi" panose="020B0604020104020204" pitchFamily="34" charset="0"/>
              </a:rPr>
              <a:t>https://github.com/nizamfadzillah/testrepo/blob/main/Module2/jupyter-labs-eda-dataviz-v2.ipynb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3C42A5AF-FD02-A584-D5E3-7D94F3C8C653}"/>
              </a:ext>
            </a:extLst>
          </p:cNvPr>
          <p:cNvPicPr>
            <a:picLocks noChangeAspect="1"/>
          </p:cNvPicPr>
          <p:nvPr/>
        </p:nvPicPr>
        <p:blipFill>
          <a:blip r:embed="rId3"/>
          <a:stretch>
            <a:fillRect/>
          </a:stretch>
        </p:blipFill>
        <p:spPr>
          <a:xfrm>
            <a:off x="5278244" y="2934089"/>
            <a:ext cx="5209393" cy="315275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200" dirty="0">
                <a:solidFill>
                  <a:schemeClr val="accent3">
                    <a:lumMod val="25000"/>
                  </a:schemeClr>
                </a:solidFill>
                <a:latin typeface="Abadi" panose="020B0604020104020204" pitchFamily="34" charset="0"/>
              </a:rPr>
              <a:t>Task 1: Retrieved unique launch sites from the dataset.</a:t>
            </a:r>
          </a:p>
          <a:p>
            <a:pPr lvl="1">
              <a:lnSpc>
                <a:spcPct val="100000"/>
              </a:lnSpc>
              <a:spcBef>
                <a:spcPts val="1400"/>
              </a:spcBef>
            </a:pPr>
            <a:r>
              <a:rPr lang="en-US" sz="1200" dirty="0">
                <a:solidFill>
                  <a:schemeClr val="accent3">
                    <a:lumMod val="25000"/>
                  </a:schemeClr>
                </a:solidFill>
                <a:latin typeface="Abadi" panose="020B0604020104020204" pitchFamily="34" charset="0"/>
              </a:rPr>
              <a:t>Task 2: Displayed 5 records with launch sites starting with 'CCA’.</a:t>
            </a:r>
          </a:p>
          <a:p>
            <a:pPr lvl="1">
              <a:lnSpc>
                <a:spcPct val="100000"/>
              </a:lnSpc>
              <a:spcBef>
                <a:spcPts val="1400"/>
              </a:spcBef>
            </a:pPr>
            <a:r>
              <a:rPr lang="en-US" sz="1200" dirty="0">
                <a:solidFill>
                  <a:schemeClr val="accent3">
                    <a:lumMod val="25000"/>
                  </a:schemeClr>
                </a:solidFill>
                <a:latin typeface="Abadi" panose="020B0604020104020204" pitchFamily="34" charset="0"/>
              </a:rPr>
              <a:t>Task 3: Summed the total payload mass for NASA (CRS) missions.</a:t>
            </a:r>
          </a:p>
          <a:p>
            <a:pPr lvl="1">
              <a:lnSpc>
                <a:spcPct val="100000"/>
              </a:lnSpc>
              <a:spcBef>
                <a:spcPts val="1400"/>
              </a:spcBef>
            </a:pPr>
            <a:r>
              <a:rPr lang="en-US" sz="1200" dirty="0">
                <a:solidFill>
                  <a:schemeClr val="accent3">
                    <a:lumMod val="25000"/>
                  </a:schemeClr>
                </a:solidFill>
                <a:latin typeface="Abadi" panose="020B0604020104020204" pitchFamily="34" charset="0"/>
              </a:rPr>
              <a:t>Task 4: Calculated the average payload mass for F9 v1.1 boosters.</a:t>
            </a:r>
          </a:p>
          <a:p>
            <a:pPr lvl="1">
              <a:lnSpc>
                <a:spcPct val="100000"/>
              </a:lnSpc>
              <a:spcBef>
                <a:spcPts val="1400"/>
              </a:spcBef>
            </a:pPr>
            <a:r>
              <a:rPr lang="en-US" sz="1200" dirty="0">
                <a:solidFill>
                  <a:schemeClr val="accent3">
                    <a:lumMod val="25000"/>
                  </a:schemeClr>
                </a:solidFill>
                <a:latin typeface="Abadi" panose="020B0604020104020204" pitchFamily="34" charset="0"/>
              </a:rPr>
              <a:t>Task 5: Found the date of the first successful ground pad landing.</a:t>
            </a:r>
          </a:p>
          <a:p>
            <a:pPr lvl="1">
              <a:lnSpc>
                <a:spcPct val="100000"/>
              </a:lnSpc>
              <a:spcBef>
                <a:spcPts val="1400"/>
              </a:spcBef>
            </a:pPr>
            <a:r>
              <a:rPr lang="en-US" sz="1200" dirty="0">
                <a:solidFill>
                  <a:schemeClr val="accent3">
                    <a:lumMod val="25000"/>
                  </a:schemeClr>
                </a:solidFill>
                <a:latin typeface="Abadi" panose="020B0604020104020204" pitchFamily="34" charset="0"/>
              </a:rPr>
              <a:t>Task 6: Listed boosters with successful drone ship landings and payload mass between 4000 and 6000 kg.</a:t>
            </a:r>
          </a:p>
          <a:p>
            <a:pPr lvl="1">
              <a:lnSpc>
                <a:spcPct val="100000"/>
              </a:lnSpc>
              <a:spcBef>
                <a:spcPts val="1400"/>
              </a:spcBef>
            </a:pPr>
            <a:r>
              <a:rPr lang="en-US" sz="1200" dirty="0">
                <a:solidFill>
                  <a:schemeClr val="accent3">
                    <a:lumMod val="25000"/>
                  </a:schemeClr>
                </a:solidFill>
                <a:latin typeface="Abadi" panose="020B0604020104020204" pitchFamily="34" charset="0"/>
              </a:rPr>
              <a:t>Task 7: Counted the total number of successful and failed missions.</a:t>
            </a:r>
          </a:p>
          <a:p>
            <a:pPr lvl="1">
              <a:lnSpc>
                <a:spcPct val="100000"/>
              </a:lnSpc>
              <a:spcBef>
                <a:spcPts val="1400"/>
              </a:spcBef>
            </a:pPr>
            <a:r>
              <a:rPr lang="en-US" sz="1200" dirty="0">
                <a:solidFill>
                  <a:schemeClr val="accent3">
                    <a:lumMod val="25000"/>
                  </a:schemeClr>
                </a:solidFill>
                <a:latin typeface="Abadi" panose="020B0604020104020204" pitchFamily="34" charset="0"/>
              </a:rPr>
              <a:t>Task 8: Identified boosters that carried the maximum payload mass.</a:t>
            </a:r>
          </a:p>
          <a:p>
            <a:pPr lvl="1">
              <a:lnSpc>
                <a:spcPct val="100000"/>
              </a:lnSpc>
              <a:spcBef>
                <a:spcPts val="1400"/>
              </a:spcBef>
            </a:pPr>
            <a:r>
              <a:rPr lang="en-US" sz="1200" dirty="0">
                <a:solidFill>
                  <a:schemeClr val="accent3">
                    <a:lumMod val="25000"/>
                  </a:schemeClr>
                </a:solidFill>
                <a:latin typeface="Abadi" panose="020B0604020104020204" pitchFamily="34" charset="0"/>
              </a:rPr>
              <a:t>Task 9: Listed records with failure outcomes on drone ships for the year 2015, including month names.</a:t>
            </a:r>
          </a:p>
          <a:p>
            <a:pPr lvl="1">
              <a:lnSpc>
                <a:spcPct val="100000"/>
              </a:lnSpc>
              <a:spcBef>
                <a:spcPts val="1400"/>
              </a:spcBef>
            </a:pPr>
            <a:r>
              <a:rPr lang="en-US" sz="1200" dirty="0">
                <a:solidFill>
                  <a:schemeClr val="accent3">
                    <a:lumMod val="25000"/>
                  </a:schemeClr>
                </a:solidFill>
                <a:latin typeface="Abadi" panose="020B0604020104020204" pitchFamily="34" charset="0"/>
              </a:rPr>
              <a:t>Task 10: Ranked landing outcomes between 2010-06-04 and 2017-03-20 by count, in descending order</a:t>
            </a:r>
          </a:p>
          <a:p>
            <a:pPr>
              <a:lnSpc>
                <a:spcPct val="100000"/>
              </a:lnSpc>
              <a:spcBef>
                <a:spcPts val="1400"/>
              </a:spcBef>
            </a:pPr>
            <a:r>
              <a:rPr lang="en-US" sz="1600" dirty="0">
                <a:solidFill>
                  <a:schemeClr val="accent3">
                    <a:lumMod val="25000"/>
                  </a:schemeClr>
                </a:solidFill>
                <a:latin typeface="Abadi" panose="020B0604020104020204" pitchFamily="34" charset="0"/>
              </a:rPr>
              <a:t>https://github.com/nizamfadzillah/testrepo/blob/main/Module2/jupyter-labs-eda-sql-coursera_sqllite.ipynb</a:t>
            </a:r>
            <a:endParaRPr lang="en-US" sz="1800" dirty="0"/>
          </a:p>
          <a:p>
            <a:endParaRPr lang="en-US" sz="1800" dirty="0"/>
          </a:p>
          <a:p>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These were added to specific locations on the map, marked by latitude and longitude coordinates. Markers were chosen to represent specific points of interest, such as locations tied to the data or relevant 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Circles were added to highlight areas around specific markers, providing a visual representation of a certain radius or impact area. This helps to emphasize certain regions or focus on a particular area.</a:t>
            </a:r>
          </a:p>
          <a:p>
            <a:pPr lvl="1">
              <a:lnSpc>
                <a:spcPct val="100000"/>
              </a:lnSpc>
              <a:spcBef>
                <a:spcPts val="1400"/>
              </a:spcBef>
            </a:pPr>
            <a:r>
              <a:rPr lang="en-US" sz="1800" dirty="0">
                <a:solidFill>
                  <a:schemeClr val="accent3">
                    <a:lumMod val="25000"/>
                  </a:schemeClr>
                </a:solidFill>
                <a:latin typeface="Abadi" panose="020B0604020104020204" pitchFamily="34" charset="0"/>
              </a:rPr>
              <a:t>Polyline/Line(s): Lines or polylines were added to show connections or paths between points. These help visualize relationships between different locations or the flow of movement, whether spatial or directional.</a:t>
            </a:r>
          </a:p>
          <a:p>
            <a:pPr lvl="1">
              <a:lnSpc>
                <a:spcPct val="100000"/>
              </a:lnSpc>
              <a:spcBef>
                <a:spcPts val="1400"/>
              </a:spcBef>
            </a:pPr>
            <a:r>
              <a:rPr lang="en-US" sz="1800" dirty="0">
                <a:solidFill>
                  <a:schemeClr val="accent3">
                    <a:lumMod val="25000"/>
                  </a:schemeClr>
                </a:solidFill>
                <a:latin typeface="Abadi" panose="020B0604020104020204" pitchFamily="34" charset="0"/>
              </a:rPr>
              <a:t>Popup(s): Popups were associated with markers, offering additional context or detailed information about the location when clicked. This helps to provide more information interactively.</a:t>
            </a:r>
          </a:p>
          <a:p>
            <a:pPr lvl="1">
              <a:lnSpc>
                <a:spcPct val="100000"/>
              </a:lnSpc>
              <a:spcBef>
                <a:spcPts val="1400"/>
              </a:spcBef>
            </a:pPr>
            <a:r>
              <a:rPr lang="en-US" sz="1800" dirty="0">
                <a:solidFill>
                  <a:schemeClr val="accent3">
                    <a:lumMod val="25000"/>
                  </a:schemeClr>
                </a:solidFill>
                <a:latin typeface="Abadi" panose="020B0604020104020204" pitchFamily="34" charset="0"/>
              </a:rPr>
              <a:t>Choropleth (if applicable): This might have been used to color regions based on a variable, allowing the user to quickly assess spatial </a:t>
            </a:r>
            <a:r>
              <a:rPr lang="en-US" sz="1800" dirty="0" err="1">
                <a:solidFill>
                  <a:schemeClr val="accent3">
                    <a:lumMod val="25000"/>
                  </a:schemeClr>
                </a:solidFill>
                <a:latin typeface="Abadi" panose="020B0604020104020204" pitchFamily="34" charset="0"/>
              </a:rPr>
              <a:t>patterns.These</a:t>
            </a:r>
            <a:r>
              <a:rPr lang="en-US" sz="1800" dirty="0">
                <a:solidFill>
                  <a:schemeClr val="accent3">
                    <a:lumMod val="25000"/>
                  </a:schemeClr>
                </a:solidFill>
                <a:latin typeface="Abadi" panose="020B0604020104020204" pitchFamily="34" charset="0"/>
              </a:rPr>
              <a:t> objects were added to improve the visualization by making key data points more accessible, interactive, and visually engaging. By adding markers, circles, lines, and popups, I enhanced the map's ability to communicate relevant data effectively.</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https://github.com/nizamfadzillah/testrepo/blob/main/Module3/lab-jupyter-launch-site-location-v2.ipynb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Interactivity: The dropdown, slider, and callbacks make the dashboard interactive, allowing users to filter and explore different aspects of the dataset dynamically. Users can focus on specific launch sites, payload ranges, or analyze success/failure by different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Data Exploration: The pie chart and scatter plot provide visual insights into key aspects of SpaceX launches—success rates by site, success versus payload size, and the influence of booster versions on launch success. This allows users to easily interpret complex relationships within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User Engagement: The combination of interactivity and insightful visualizations enhances user engagement, allowing for a more customized and detailed exploration of the SpaceX launch data.</a:t>
            </a:r>
          </a:p>
          <a:p>
            <a:pPr>
              <a:lnSpc>
                <a:spcPct val="100000"/>
              </a:lnSpc>
              <a:spcBef>
                <a:spcPts val="1400"/>
              </a:spcBef>
            </a:pPr>
            <a:r>
              <a:rPr lang="en-US" sz="2600" dirty="0">
                <a:solidFill>
                  <a:schemeClr val="accent3">
                    <a:lumMod val="25000"/>
                  </a:schemeClr>
                </a:solidFill>
                <a:latin typeface="Abadi" panose="020B0604020104020204" pitchFamily="34" charset="0"/>
              </a:rPr>
              <a:t>https://github.com/nizamfadzillah/testrepo/blob/main/Module3/Build%20an%20Interactive%20Dashboard%20with%20Ploty%20Dash.py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45405" cy="36979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https://github.com/nizamfadzillah/testrepo/blob/main/Module4/SpaceX-Machine-Learning-Prediction-Part-5-v1.ipynb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DE4B8656-A6E7-082C-5106-11F750EEC833}"/>
              </a:ext>
            </a:extLst>
          </p:cNvPr>
          <p:cNvPicPr>
            <a:picLocks noChangeAspect="1"/>
          </p:cNvPicPr>
          <p:nvPr/>
        </p:nvPicPr>
        <p:blipFill>
          <a:blip r:embed="rId3"/>
          <a:stretch>
            <a:fillRect/>
          </a:stretch>
        </p:blipFill>
        <p:spPr>
          <a:xfrm>
            <a:off x="5399226" y="1698483"/>
            <a:ext cx="6058746" cy="362953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F1FDEFA-C3A9-2F6A-EBA5-E76D49F82996}"/>
              </a:ext>
            </a:extLst>
          </p:cNvPr>
          <p:cNvPicPr>
            <a:picLocks noChangeAspect="1"/>
          </p:cNvPicPr>
          <p:nvPr/>
        </p:nvPicPr>
        <p:blipFill>
          <a:blip r:embed="rId3"/>
          <a:stretch>
            <a:fillRect/>
          </a:stretch>
        </p:blipFill>
        <p:spPr>
          <a:xfrm>
            <a:off x="4949611" y="1608991"/>
            <a:ext cx="6817926" cy="2048609"/>
          </a:xfrm>
          <a:prstGeom prst="rect">
            <a:avLst/>
          </a:prstGeom>
        </p:spPr>
      </p:pic>
      <p:pic>
        <p:nvPicPr>
          <p:cNvPr id="8" name="Picture 7">
            <a:extLst>
              <a:ext uri="{FF2B5EF4-FFF2-40B4-BE49-F238E27FC236}">
                <a16:creationId xmlns:a16="http://schemas.microsoft.com/office/drawing/2014/main" id="{D1369BA2-0102-34F7-E709-7BE9B1A58BEA}"/>
              </a:ext>
            </a:extLst>
          </p:cNvPr>
          <p:cNvPicPr>
            <a:picLocks noChangeAspect="1"/>
          </p:cNvPicPr>
          <p:nvPr/>
        </p:nvPicPr>
        <p:blipFill>
          <a:blip r:embed="rId4"/>
          <a:stretch>
            <a:fillRect/>
          </a:stretch>
        </p:blipFill>
        <p:spPr>
          <a:xfrm>
            <a:off x="864973" y="4500736"/>
            <a:ext cx="10940143" cy="5826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931B9CB-F519-1C1B-91E9-2C5B36E74B1C}"/>
              </a:ext>
            </a:extLst>
          </p:cNvPr>
          <p:cNvPicPr>
            <a:picLocks noChangeAspect="1"/>
          </p:cNvPicPr>
          <p:nvPr/>
        </p:nvPicPr>
        <p:blipFill>
          <a:blip r:embed="rId3"/>
          <a:stretch>
            <a:fillRect/>
          </a:stretch>
        </p:blipFill>
        <p:spPr>
          <a:xfrm>
            <a:off x="4837724" y="1317172"/>
            <a:ext cx="7158404" cy="3106836"/>
          </a:xfrm>
          <a:prstGeom prst="rect">
            <a:avLst/>
          </a:prstGeom>
        </p:spPr>
      </p:pic>
      <p:pic>
        <p:nvPicPr>
          <p:cNvPr id="8" name="Picture 7">
            <a:extLst>
              <a:ext uri="{FF2B5EF4-FFF2-40B4-BE49-F238E27FC236}">
                <a16:creationId xmlns:a16="http://schemas.microsoft.com/office/drawing/2014/main" id="{60617085-A277-627D-40CE-148B34B16F42}"/>
              </a:ext>
            </a:extLst>
          </p:cNvPr>
          <p:cNvPicPr>
            <a:picLocks noChangeAspect="1"/>
          </p:cNvPicPr>
          <p:nvPr/>
        </p:nvPicPr>
        <p:blipFill>
          <a:blip r:embed="rId4"/>
          <a:stretch>
            <a:fillRect/>
          </a:stretch>
        </p:blipFill>
        <p:spPr>
          <a:xfrm>
            <a:off x="921698" y="4653481"/>
            <a:ext cx="10212225" cy="147658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649B28D-6880-C2F6-CC9F-F5113463053B}"/>
              </a:ext>
            </a:extLst>
          </p:cNvPr>
          <p:cNvPicPr>
            <a:picLocks noChangeAspect="1"/>
          </p:cNvPicPr>
          <p:nvPr/>
        </p:nvPicPr>
        <p:blipFill>
          <a:blip r:embed="rId3"/>
          <a:stretch>
            <a:fillRect/>
          </a:stretch>
        </p:blipFill>
        <p:spPr>
          <a:xfrm>
            <a:off x="6735414" y="1307884"/>
            <a:ext cx="3716890" cy="3783594"/>
          </a:xfrm>
          <a:prstGeom prst="rect">
            <a:avLst/>
          </a:prstGeom>
        </p:spPr>
      </p:pic>
      <p:pic>
        <p:nvPicPr>
          <p:cNvPr id="8" name="Picture 7">
            <a:extLst>
              <a:ext uri="{FF2B5EF4-FFF2-40B4-BE49-F238E27FC236}">
                <a16:creationId xmlns:a16="http://schemas.microsoft.com/office/drawing/2014/main" id="{BF7F0F0A-F81E-D7DC-6EC8-C95619CD63B8}"/>
              </a:ext>
            </a:extLst>
          </p:cNvPr>
          <p:cNvPicPr>
            <a:picLocks noChangeAspect="1"/>
          </p:cNvPicPr>
          <p:nvPr/>
        </p:nvPicPr>
        <p:blipFill>
          <a:blip r:embed="rId4"/>
          <a:stretch>
            <a:fillRect/>
          </a:stretch>
        </p:blipFill>
        <p:spPr>
          <a:xfrm>
            <a:off x="1021238" y="5116480"/>
            <a:ext cx="9431066" cy="86689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766B48BA-2D77-16E5-A35F-DCE2A3AF1442}"/>
              </a:ext>
            </a:extLst>
          </p:cNvPr>
          <p:cNvPicPr>
            <a:picLocks noChangeAspect="1"/>
          </p:cNvPicPr>
          <p:nvPr/>
        </p:nvPicPr>
        <p:blipFill>
          <a:blip r:embed="rId3"/>
          <a:stretch>
            <a:fillRect/>
          </a:stretch>
        </p:blipFill>
        <p:spPr>
          <a:xfrm>
            <a:off x="5559274" y="1280660"/>
            <a:ext cx="5862715" cy="4029535"/>
          </a:xfrm>
          <a:prstGeom prst="rect">
            <a:avLst/>
          </a:prstGeom>
        </p:spPr>
      </p:pic>
      <p:pic>
        <p:nvPicPr>
          <p:cNvPr id="8" name="Picture 7">
            <a:extLst>
              <a:ext uri="{FF2B5EF4-FFF2-40B4-BE49-F238E27FC236}">
                <a16:creationId xmlns:a16="http://schemas.microsoft.com/office/drawing/2014/main" id="{1BDD9EA0-B291-DBAC-4381-635E1AB66BE3}"/>
              </a:ext>
            </a:extLst>
          </p:cNvPr>
          <p:cNvPicPr>
            <a:picLocks noChangeAspect="1"/>
          </p:cNvPicPr>
          <p:nvPr/>
        </p:nvPicPr>
        <p:blipFill>
          <a:blip r:embed="rId4"/>
          <a:stretch>
            <a:fillRect/>
          </a:stretch>
        </p:blipFill>
        <p:spPr>
          <a:xfrm>
            <a:off x="1009711" y="5205857"/>
            <a:ext cx="10412278" cy="92405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AC78262-EDFF-AB78-EF13-98F971247852}"/>
              </a:ext>
            </a:extLst>
          </p:cNvPr>
          <p:cNvPicPr>
            <a:picLocks noChangeAspect="1"/>
          </p:cNvPicPr>
          <p:nvPr/>
        </p:nvPicPr>
        <p:blipFill>
          <a:blip r:embed="rId3"/>
          <a:stretch>
            <a:fillRect/>
          </a:stretch>
        </p:blipFill>
        <p:spPr>
          <a:xfrm>
            <a:off x="5189268" y="1366379"/>
            <a:ext cx="5936633" cy="3811588"/>
          </a:xfrm>
          <a:prstGeom prst="rect">
            <a:avLst/>
          </a:prstGeom>
        </p:spPr>
      </p:pic>
      <p:pic>
        <p:nvPicPr>
          <p:cNvPr id="8" name="Picture 7">
            <a:extLst>
              <a:ext uri="{FF2B5EF4-FFF2-40B4-BE49-F238E27FC236}">
                <a16:creationId xmlns:a16="http://schemas.microsoft.com/office/drawing/2014/main" id="{FB4E3DC2-4697-A0A5-1252-A82B0F7CC360}"/>
              </a:ext>
            </a:extLst>
          </p:cNvPr>
          <p:cNvPicPr>
            <a:picLocks noChangeAspect="1"/>
          </p:cNvPicPr>
          <p:nvPr/>
        </p:nvPicPr>
        <p:blipFill>
          <a:blip r:embed="rId4"/>
          <a:stretch>
            <a:fillRect/>
          </a:stretch>
        </p:blipFill>
        <p:spPr>
          <a:xfrm>
            <a:off x="734028" y="5290298"/>
            <a:ext cx="9459645" cy="85737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6D286164-2593-B212-7168-8E29DC170D41}"/>
              </a:ext>
            </a:extLst>
          </p:cNvPr>
          <p:cNvPicPr>
            <a:picLocks noChangeAspect="1"/>
          </p:cNvPicPr>
          <p:nvPr/>
        </p:nvPicPr>
        <p:blipFill>
          <a:blip r:embed="rId3"/>
          <a:stretch>
            <a:fillRect/>
          </a:stretch>
        </p:blipFill>
        <p:spPr>
          <a:xfrm>
            <a:off x="5508172" y="1372375"/>
            <a:ext cx="5090266" cy="4508970"/>
          </a:xfrm>
          <a:prstGeom prst="rect">
            <a:avLst/>
          </a:prstGeom>
        </p:spPr>
      </p:pic>
      <p:pic>
        <p:nvPicPr>
          <p:cNvPr id="8" name="Picture 7">
            <a:extLst>
              <a:ext uri="{FF2B5EF4-FFF2-40B4-BE49-F238E27FC236}">
                <a16:creationId xmlns:a16="http://schemas.microsoft.com/office/drawing/2014/main" id="{B31A6D50-D9B1-EC0D-06F0-1CB98F234470}"/>
              </a:ext>
            </a:extLst>
          </p:cNvPr>
          <p:cNvPicPr>
            <a:picLocks noChangeAspect="1"/>
          </p:cNvPicPr>
          <p:nvPr/>
        </p:nvPicPr>
        <p:blipFill>
          <a:blip r:embed="rId4"/>
          <a:stretch>
            <a:fillRect/>
          </a:stretch>
        </p:blipFill>
        <p:spPr>
          <a:xfrm>
            <a:off x="770011" y="5980257"/>
            <a:ext cx="8326012" cy="37152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78ABEC3-0943-115E-8130-361FEAE536EC}"/>
              </a:ext>
            </a:extLst>
          </p:cNvPr>
          <p:cNvPicPr>
            <a:picLocks noChangeAspect="1"/>
          </p:cNvPicPr>
          <p:nvPr/>
        </p:nvPicPr>
        <p:blipFill>
          <a:blip r:embed="rId3"/>
          <a:stretch>
            <a:fillRect/>
          </a:stretch>
        </p:blipFill>
        <p:spPr>
          <a:xfrm>
            <a:off x="1131217" y="2875670"/>
            <a:ext cx="3115110" cy="284837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3BE44E0-19E6-DC7F-72F3-1EF611BF9F4C}"/>
              </a:ext>
            </a:extLst>
          </p:cNvPr>
          <p:cNvPicPr>
            <a:picLocks noChangeAspect="1"/>
          </p:cNvPicPr>
          <p:nvPr/>
        </p:nvPicPr>
        <p:blipFill>
          <a:blip r:embed="rId3"/>
          <a:stretch>
            <a:fillRect/>
          </a:stretch>
        </p:blipFill>
        <p:spPr>
          <a:xfrm>
            <a:off x="1023257" y="2703776"/>
            <a:ext cx="8382000" cy="30715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229DB39E-0099-41D9-4870-280422A231FF}"/>
              </a:ext>
            </a:extLst>
          </p:cNvPr>
          <p:cNvPicPr>
            <a:picLocks noChangeAspect="1"/>
          </p:cNvPicPr>
          <p:nvPr/>
        </p:nvPicPr>
        <p:blipFill>
          <a:blip r:embed="rId3"/>
          <a:stretch>
            <a:fillRect/>
          </a:stretch>
        </p:blipFill>
        <p:spPr>
          <a:xfrm>
            <a:off x="1065057" y="3100224"/>
            <a:ext cx="5468113" cy="233395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60C5A4E-28A5-B8F9-A730-0756D361ACDF}"/>
              </a:ext>
            </a:extLst>
          </p:cNvPr>
          <p:cNvPicPr>
            <a:picLocks noChangeAspect="1"/>
          </p:cNvPicPr>
          <p:nvPr/>
        </p:nvPicPr>
        <p:blipFill>
          <a:blip r:embed="rId3"/>
          <a:stretch>
            <a:fillRect/>
          </a:stretch>
        </p:blipFill>
        <p:spPr>
          <a:xfrm>
            <a:off x="989887" y="2960744"/>
            <a:ext cx="5106113" cy="24387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6E4C8065-2B12-7BFA-227C-D907743BFE34}"/>
              </a:ext>
            </a:extLst>
          </p:cNvPr>
          <p:cNvPicPr>
            <a:picLocks noChangeAspect="1"/>
          </p:cNvPicPr>
          <p:nvPr/>
        </p:nvPicPr>
        <p:blipFill>
          <a:blip r:embed="rId3"/>
          <a:stretch>
            <a:fillRect/>
          </a:stretch>
        </p:blipFill>
        <p:spPr>
          <a:xfrm>
            <a:off x="1057532" y="2905599"/>
            <a:ext cx="6049219" cy="29626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50CF9865-9C5C-6DBF-3F93-3AF95A7837A1}"/>
              </a:ext>
            </a:extLst>
          </p:cNvPr>
          <p:cNvPicPr>
            <a:picLocks noChangeAspect="1"/>
          </p:cNvPicPr>
          <p:nvPr/>
        </p:nvPicPr>
        <p:blipFill>
          <a:blip r:embed="rId3"/>
          <a:stretch>
            <a:fillRect/>
          </a:stretch>
        </p:blipFill>
        <p:spPr>
          <a:xfrm>
            <a:off x="3810001" y="3737518"/>
            <a:ext cx="6419696" cy="291611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64528"/>
            <a:ext cx="10232526" cy="4561046"/>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Collected data from an API to predict Falcon 9's first-stage landing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Data Preprocessing: Cleaned and formatted the dataset for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Modeling: Applied classification algorithms such as Decision Trees, K-Nearest Neighbors, and Support Vector Machines (SVM) for prediction.</a:t>
            </a:r>
          </a:p>
          <a:p>
            <a:pPr lvl="1">
              <a:lnSpc>
                <a:spcPct val="100000"/>
              </a:lnSpc>
              <a:spcBef>
                <a:spcPts val="1400"/>
              </a:spcBef>
            </a:pPr>
            <a:r>
              <a:rPr lang="en-US" sz="1800" dirty="0">
                <a:solidFill>
                  <a:schemeClr val="accent3">
                    <a:lumMod val="25000"/>
                  </a:schemeClr>
                </a:solidFill>
                <a:latin typeface="Abadi" panose="020B0604020104020204" pitchFamily="34" charset="0"/>
              </a:rPr>
              <a:t>Hyperparameter Tuning: Used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for model optimization and cross-validation to find the best parameters.</a:t>
            </a:r>
          </a:p>
          <a:p>
            <a:pPr lvl="1">
              <a:lnSpc>
                <a:spcPct val="100000"/>
              </a:lnSpc>
              <a:spcBef>
                <a:spcPts val="1400"/>
              </a:spcBef>
            </a:pPr>
            <a:r>
              <a:rPr lang="en-US" sz="1800" dirty="0">
                <a:solidFill>
                  <a:schemeClr val="accent3">
                    <a:lumMod val="25000"/>
                  </a:schemeClr>
                </a:solidFill>
                <a:latin typeface="Abadi" panose="020B0604020104020204" pitchFamily="34" charset="0"/>
              </a:rPr>
              <a:t>Evaluation: Assessed model accuracy using test data and determined the best-performing model.</a:t>
            </a:r>
          </a:p>
          <a:p>
            <a:pPr>
              <a:lnSpc>
                <a:spcPct val="100000"/>
              </a:lnSpc>
              <a:spcBef>
                <a:spcPts val="1400"/>
              </a:spcBef>
            </a:pPr>
            <a:r>
              <a:rPr lang="en-US" sz="26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Best Model: Support Vector Machine (SVM) with the RBF kernel showed the highest accuracy on the validation dataset.</a:t>
            </a:r>
          </a:p>
          <a:p>
            <a:pPr lvl="1">
              <a:lnSpc>
                <a:spcPct val="100000"/>
              </a:lnSpc>
              <a:spcBef>
                <a:spcPts val="1400"/>
              </a:spcBef>
            </a:pPr>
            <a:r>
              <a:rPr lang="en-US" sz="1800" dirty="0">
                <a:solidFill>
                  <a:schemeClr val="accent3">
                    <a:lumMod val="25000"/>
                  </a:schemeClr>
                </a:solidFill>
                <a:latin typeface="Abadi" panose="020B0604020104020204" pitchFamily="34" charset="0"/>
              </a:rPr>
              <a:t>Model Accuracy: The SVM model achieved a high accuracy rate in predicting landing success.</a:t>
            </a:r>
          </a:p>
          <a:p>
            <a:pPr lvl="1">
              <a:lnSpc>
                <a:spcPct val="100000"/>
              </a:lnSpc>
              <a:spcBef>
                <a:spcPts val="1400"/>
              </a:spcBef>
            </a:pPr>
            <a:r>
              <a:rPr lang="en-US" sz="1800" dirty="0">
                <a:solidFill>
                  <a:schemeClr val="accent3">
                    <a:lumMod val="25000"/>
                  </a:schemeClr>
                </a:solidFill>
                <a:latin typeface="Abadi" panose="020B0604020104020204" pitchFamily="34" charset="0"/>
              </a:rPr>
              <a:t>Model Insights: The prediction model can be used for estimating launch costs and improving competitive bidding strategies.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Picture 7">
            <a:extLst>
              <a:ext uri="{FF2B5EF4-FFF2-40B4-BE49-F238E27FC236}">
                <a16:creationId xmlns:a16="http://schemas.microsoft.com/office/drawing/2014/main" id="{A76FAE9C-3810-0B25-3D3B-CEE35A72721D}"/>
              </a:ext>
            </a:extLst>
          </p:cNvPr>
          <p:cNvPicPr>
            <a:picLocks noChangeAspect="1"/>
          </p:cNvPicPr>
          <p:nvPr/>
        </p:nvPicPr>
        <p:blipFill>
          <a:blip r:embed="rId3"/>
          <a:stretch>
            <a:fillRect/>
          </a:stretch>
        </p:blipFill>
        <p:spPr>
          <a:xfrm>
            <a:off x="7621165" y="2838010"/>
            <a:ext cx="3664446" cy="358920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2EA8B40A-75A8-793A-6BF1-49DC10D4E799}"/>
              </a:ext>
            </a:extLst>
          </p:cNvPr>
          <p:cNvPicPr>
            <a:picLocks noChangeAspect="1"/>
          </p:cNvPicPr>
          <p:nvPr/>
        </p:nvPicPr>
        <p:blipFill>
          <a:blip r:embed="rId3"/>
          <a:stretch>
            <a:fillRect/>
          </a:stretch>
        </p:blipFill>
        <p:spPr>
          <a:xfrm>
            <a:off x="5601332" y="3004457"/>
            <a:ext cx="4224226" cy="36253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D2CA46D-2131-56EA-65AA-D2A05284D076}"/>
              </a:ext>
            </a:extLst>
          </p:cNvPr>
          <p:cNvPicPr>
            <a:picLocks noChangeAspect="1"/>
          </p:cNvPicPr>
          <p:nvPr/>
        </p:nvPicPr>
        <p:blipFill>
          <a:blip r:embed="rId3"/>
          <a:stretch>
            <a:fillRect/>
          </a:stretch>
        </p:blipFill>
        <p:spPr>
          <a:xfrm>
            <a:off x="5309698" y="2971800"/>
            <a:ext cx="6282993" cy="365328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C4E78B9-F2F7-E4A0-083B-C3BD171CDA83}"/>
              </a:ext>
            </a:extLst>
          </p:cNvPr>
          <p:cNvPicPr>
            <a:picLocks noChangeAspect="1"/>
          </p:cNvPicPr>
          <p:nvPr/>
        </p:nvPicPr>
        <p:blipFill>
          <a:blip r:embed="rId3"/>
          <a:stretch>
            <a:fillRect/>
          </a:stretch>
        </p:blipFill>
        <p:spPr>
          <a:xfrm>
            <a:off x="4561697" y="2677886"/>
            <a:ext cx="7002416" cy="342801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CCFB65A4-6E88-2308-7F3A-C03F608F658A}"/>
              </a:ext>
            </a:extLst>
          </p:cNvPr>
          <p:cNvPicPr>
            <a:picLocks noChangeAspect="1"/>
          </p:cNvPicPr>
          <p:nvPr/>
        </p:nvPicPr>
        <p:blipFill>
          <a:blip r:embed="rId3"/>
          <a:stretch>
            <a:fillRect/>
          </a:stretch>
        </p:blipFill>
        <p:spPr>
          <a:xfrm>
            <a:off x="734028" y="1286216"/>
            <a:ext cx="10515601" cy="509834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4000"/>
            <a:ext cx="10360321" cy="4408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This project predicts the success of the Falcon 9 first stage landing. SpaceX’s ability to reuse the first stage reduces launch costs from $165 million to $62 million, making it a major cost-saving factor. Predicting landing success can help estimate launch costs and provide competitive insights for other companies.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Will the Falcon 9 first stage land successfully?</a:t>
            </a:r>
          </a:p>
          <a:p>
            <a:pPr lvl="1">
              <a:spcBef>
                <a:spcPts val="1400"/>
              </a:spcBef>
            </a:pPr>
            <a:r>
              <a:rPr lang="en-US" sz="1800" dirty="0">
                <a:solidFill>
                  <a:schemeClr val="accent3">
                    <a:lumMod val="25000"/>
                  </a:schemeClr>
                </a:solidFill>
                <a:latin typeface="Abadi" panose="020B0604020104020204" pitchFamily="34" charset="0"/>
              </a:rPr>
              <a:t>How does landing success impact launch cost?</a:t>
            </a:r>
          </a:p>
          <a:p>
            <a:pPr lvl="1">
              <a:spcBef>
                <a:spcPts val="1400"/>
              </a:spcBef>
            </a:pPr>
            <a:r>
              <a:rPr lang="en-US" sz="1800" dirty="0">
                <a:solidFill>
                  <a:schemeClr val="accent3">
                    <a:lumMod val="25000"/>
                  </a:schemeClr>
                </a:solidFill>
                <a:latin typeface="Abadi" panose="020B0604020104020204" pitchFamily="34" charset="0"/>
              </a:rPr>
              <a:t>How can this prediction help other companies compete with SpaceX?</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14312881-73BF-E507-106A-E4BCACF37A72}"/>
              </a:ext>
            </a:extLst>
          </p:cNvPr>
          <p:cNvPicPr>
            <a:picLocks noChangeAspect="1"/>
          </p:cNvPicPr>
          <p:nvPr/>
        </p:nvPicPr>
        <p:blipFill>
          <a:blip r:embed="rId3"/>
          <a:stretch>
            <a:fillRect/>
          </a:stretch>
        </p:blipFill>
        <p:spPr>
          <a:xfrm>
            <a:off x="0" y="2081791"/>
            <a:ext cx="12192000" cy="269441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53ED7339-BBAD-8102-1350-A6678B1E18B8}"/>
              </a:ext>
            </a:extLst>
          </p:cNvPr>
          <p:cNvPicPr>
            <a:picLocks noChangeAspect="1"/>
          </p:cNvPicPr>
          <p:nvPr/>
        </p:nvPicPr>
        <p:blipFill>
          <a:blip r:embed="rId3"/>
          <a:stretch>
            <a:fillRect/>
          </a:stretch>
        </p:blipFill>
        <p:spPr>
          <a:xfrm>
            <a:off x="0" y="1448285"/>
            <a:ext cx="12192000" cy="2747493"/>
          </a:xfrm>
          <a:prstGeom prst="rect">
            <a:avLst/>
          </a:prstGeom>
        </p:spPr>
      </p:pic>
      <p:pic>
        <p:nvPicPr>
          <p:cNvPr id="7" name="Picture 6">
            <a:extLst>
              <a:ext uri="{FF2B5EF4-FFF2-40B4-BE49-F238E27FC236}">
                <a16:creationId xmlns:a16="http://schemas.microsoft.com/office/drawing/2014/main" id="{590282EF-C5B2-3A38-F64E-01FF20C43703}"/>
              </a:ext>
            </a:extLst>
          </p:cNvPr>
          <p:cNvPicPr>
            <a:picLocks noChangeAspect="1"/>
          </p:cNvPicPr>
          <p:nvPr/>
        </p:nvPicPr>
        <p:blipFill>
          <a:blip r:embed="rId4"/>
          <a:stretch>
            <a:fillRect/>
          </a:stretch>
        </p:blipFill>
        <p:spPr>
          <a:xfrm>
            <a:off x="0" y="4193681"/>
            <a:ext cx="12192000" cy="266431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 have same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E43F29B-A671-473A-E473-7C36EF9C64F9}"/>
              </a:ext>
            </a:extLst>
          </p:cNvPr>
          <p:cNvPicPr>
            <a:picLocks noChangeAspect="1"/>
          </p:cNvPicPr>
          <p:nvPr/>
        </p:nvPicPr>
        <p:blipFill>
          <a:blip r:embed="rId3"/>
          <a:stretch>
            <a:fillRect/>
          </a:stretch>
        </p:blipFill>
        <p:spPr>
          <a:xfrm>
            <a:off x="734028" y="3167743"/>
            <a:ext cx="2718000" cy="3429000"/>
          </a:xfrm>
          <a:prstGeom prst="rect">
            <a:avLst/>
          </a:prstGeom>
        </p:spPr>
      </p:pic>
      <p:pic>
        <p:nvPicPr>
          <p:cNvPr id="7" name="Picture 6">
            <a:extLst>
              <a:ext uri="{FF2B5EF4-FFF2-40B4-BE49-F238E27FC236}">
                <a16:creationId xmlns:a16="http://schemas.microsoft.com/office/drawing/2014/main" id="{6A0D116C-7952-D5E1-C7D8-7F3C6DFA0CF7}"/>
              </a:ext>
            </a:extLst>
          </p:cNvPr>
          <p:cNvPicPr>
            <a:picLocks noChangeAspect="1"/>
          </p:cNvPicPr>
          <p:nvPr/>
        </p:nvPicPr>
        <p:blipFill>
          <a:blip r:embed="rId4"/>
          <a:stretch>
            <a:fillRect/>
          </a:stretch>
        </p:blipFill>
        <p:spPr>
          <a:xfrm>
            <a:off x="3452028" y="3163960"/>
            <a:ext cx="2718000" cy="3432783"/>
          </a:xfrm>
          <a:prstGeom prst="rect">
            <a:avLst/>
          </a:prstGeom>
        </p:spPr>
      </p:pic>
      <p:pic>
        <p:nvPicPr>
          <p:cNvPr id="10" name="Picture 9">
            <a:extLst>
              <a:ext uri="{FF2B5EF4-FFF2-40B4-BE49-F238E27FC236}">
                <a16:creationId xmlns:a16="http://schemas.microsoft.com/office/drawing/2014/main" id="{B850E1DB-C081-0089-9A1D-460B7C9D03F2}"/>
              </a:ext>
            </a:extLst>
          </p:cNvPr>
          <p:cNvPicPr>
            <a:picLocks noChangeAspect="1"/>
          </p:cNvPicPr>
          <p:nvPr/>
        </p:nvPicPr>
        <p:blipFill>
          <a:blip r:embed="rId5"/>
          <a:stretch>
            <a:fillRect/>
          </a:stretch>
        </p:blipFill>
        <p:spPr>
          <a:xfrm>
            <a:off x="6096000" y="3163960"/>
            <a:ext cx="2696813" cy="3429000"/>
          </a:xfrm>
          <a:prstGeom prst="rect">
            <a:avLst/>
          </a:prstGeom>
        </p:spPr>
      </p:pic>
      <p:pic>
        <p:nvPicPr>
          <p:cNvPr id="12" name="Picture 11">
            <a:extLst>
              <a:ext uri="{FF2B5EF4-FFF2-40B4-BE49-F238E27FC236}">
                <a16:creationId xmlns:a16="http://schemas.microsoft.com/office/drawing/2014/main" id="{62395386-BC4A-6362-6A57-5C0FAB71E501}"/>
              </a:ext>
            </a:extLst>
          </p:cNvPr>
          <p:cNvPicPr>
            <a:picLocks noChangeAspect="1"/>
          </p:cNvPicPr>
          <p:nvPr/>
        </p:nvPicPr>
        <p:blipFill>
          <a:blip r:embed="rId6"/>
          <a:stretch>
            <a:fillRect/>
          </a:stretch>
        </p:blipFill>
        <p:spPr>
          <a:xfrm>
            <a:off x="8792814" y="3167743"/>
            <a:ext cx="2680580" cy="343278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800" dirty="0">
                <a:solidFill>
                  <a:schemeClr val="accent3">
                    <a:lumMod val="25000"/>
                  </a:schemeClr>
                </a:solidFill>
                <a:latin typeface="Abadi" panose="020B0604020104020204" pitchFamily="34" charset="0"/>
              </a:rPr>
              <a:t>API Integration: Data was collected from a publicly available API providing information on Falcon 9 rocket launches.</a:t>
            </a:r>
          </a:p>
          <a:p>
            <a:pPr>
              <a:lnSpc>
                <a:spcPct val="100000"/>
              </a:lnSpc>
              <a:spcBef>
                <a:spcPts val="1400"/>
              </a:spcBef>
            </a:pPr>
            <a:r>
              <a:rPr lang="en-US" sz="1800" dirty="0">
                <a:solidFill>
                  <a:schemeClr val="accent3">
                    <a:lumMod val="25000"/>
                  </a:schemeClr>
                </a:solidFill>
                <a:latin typeface="Abadi" panose="020B0604020104020204" pitchFamily="34" charset="0"/>
              </a:rPr>
              <a:t>Data Access: Utilized a Python library (like requests or </a:t>
            </a:r>
            <a:r>
              <a:rPr lang="en-US" sz="1800" dirty="0" err="1">
                <a:solidFill>
                  <a:schemeClr val="accent3">
                    <a:lumMod val="25000"/>
                  </a:schemeClr>
                </a:solidFill>
                <a:latin typeface="Abadi" panose="020B0604020104020204" pitchFamily="34" charset="0"/>
              </a:rPr>
              <a:t>urllib</a:t>
            </a:r>
            <a:r>
              <a:rPr lang="en-US" sz="1800" dirty="0">
                <a:solidFill>
                  <a:schemeClr val="accent3">
                    <a:lumMod val="25000"/>
                  </a:schemeClr>
                </a:solidFill>
                <a:latin typeface="Abadi" panose="020B0604020104020204" pitchFamily="34" charset="0"/>
              </a:rPr>
              <a:t>) to send GET requests to the API.</a:t>
            </a:r>
          </a:p>
          <a:p>
            <a:pPr>
              <a:lnSpc>
                <a:spcPct val="100000"/>
              </a:lnSpc>
              <a:spcBef>
                <a:spcPts val="1400"/>
              </a:spcBef>
            </a:pPr>
            <a:r>
              <a:rPr lang="en-US" sz="1800" dirty="0">
                <a:solidFill>
                  <a:schemeClr val="accent3">
                    <a:lumMod val="25000"/>
                  </a:schemeClr>
                </a:solidFill>
                <a:latin typeface="Abadi" panose="020B0604020104020204" pitchFamily="34" charset="0"/>
              </a:rPr>
              <a:t>Data Retrieval: API responses were in JSON format, containing launch details such as mission IDs, date, and landing success.</a:t>
            </a:r>
          </a:p>
          <a:p>
            <a:pPr>
              <a:lnSpc>
                <a:spcPct val="100000"/>
              </a:lnSpc>
              <a:spcBef>
                <a:spcPts val="1400"/>
              </a:spcBef>
            </a:pPr>
            <a:r>
              <a:rPr lang="en-US" sz="1800" dirty="0">
                <a:solidFill>
                  <a:schemeClr val="accent3">
                    <a:lumMod val="25000"/>
                  </a:schemeClr>
                </a:solidFill>
                <a:latin typeface="Abadi" panose="020B0604020104020204" pitchFamily="34" charset="0"/>
              </a:rPr>
              <a:t>Data Formatting: Cleaned the raw data by handling missing values, normalizing features, and encoding categorical variables.</a:t>
            </a:r>
          </a:p>
          <a:p>
            <a:pPr>
              <a:lnSpc>
                <a:spcPct val="100000"/>
              </a:lnSpc>
              <a:spcBef>
                <a:spcPts val="1400"/>
              </a:spcBef>
            </a:pPr>
            <a:r>
              <a:rPr lang="en-US" sz="1800" dirty="0">
                <a:solidFill>
                  <a:schemeClr val="accent3">
                    <a:lumMod val="25000"/>
                  </a:schemeClr>
                </a:solidFill>
                <a:latin typeface="Abadi" panose="020B0604020104020204" pitchFamily="34" charset="0"/>
              </a:rPr>
              <a:t>Feature Extraction: Key variables like launch date, rocket type, and weather conditions were extracted for analysis.</a:t>
            </a:r>
          </a:p>
          <a:p>
            <a:pPr>
              <a:lnSpc>
                <a:spcPct val="100000"/>
              </a:lnSpc>
              <a:spcBef>
                <a:spcPts val="1400"/>
              </a:spcBef>
            </a:pPr>
            <a:r>
              <a:rPr lang="en-US" sz="1800" dirty="0">
                <a:solidFill>
                  <a:schemeClr val="accent3">
                    <a:lumMod val="25000"/>
                  </a:schemeClr>
                </a:solidFill>
                <a:latin typeface="Abadi" panose="020B0604020104020204" pitchFamily="34" charset="0"/>
              </a:rPr>
              <a:t>Data Storage: The data was stored in a structured format (e.g.,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easy manipulation and model training.</a:t>
            </a: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F436AD9D-0A6A-AC01-72E7-38F9698787B1}"/>
              </a:ext>
            </a:extLst>
          </p:cNvPr>
          <p:cNvPicPr>
            <a:picLocks noGrp="1" noChangeAspect="1"/>
          </p:cNvPicPr>
          <p:nvPr>
            <p:ph idx="4294967295"/>
          </p:nvPr>
        </p:nvPicPr>
        <p:blipFill>
          <a:blip r:embed="rId3"/>
          <a:stretch>
            <a:fillRect/>
          </a:stretch>
        </p:blipFill>
        <p:spPr>
          <a:xfrm>
            <a:off x="5910262" y="1792288"/>
            <a:ext cx="5461000" cy="4206875"/>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https://github.com/nizamfadzillah/testrepo/blob/main/Module1/jupyter-labs-spacex-data-collection-api-v2.ipynb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https://github.com/nizamfadzillah/testrepo/blob/main/Module1/jupyter-labs-webscraping.ipynb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9" name="Picture 8">
            <a:extLst>
              <a:ext uri="{FF2B5EF4-FFF2-40B4-BE49-F238E27FC236}">
                <a16:creationId xmlns:a16="http://schemas.microsoft.com/office/drawing/2014/main" id="{FD3B5AD4-BCD8-335E-280F-179F059C1EFB}"/>
              </a:ext>
            </a:extLst>
          </p:cNvPr>
          <p:cNvPicPr>
            <a:picLocks noChangeAspect="1"/>
          </p:cNvPicPr>
          <p:nvPr/>
        </p:nvPicPr>
        <p:blipFill>
          <a:blip r:embed="rId3"/>
          <a:stretch>
            <a:fillRect/>
          </a:stretch>
        </p:blipFill>
        <p:spPr>
          <a:xfrm>
            <a:off x="6180211" y="1762818"/>
            <a:ext cx="4467334" cy="455653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191</TotalTime>
  <Words>2109</Words>
  <Application>Microsoft Office PowerPoint</Application>
  <PresentationFormat>Widescreen</PresentationFormat>
  <Paragraphs>251</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Wan Shahrul</cp:lastModifiedBy>
  <cp:revision>221</cp:revision>
  <dcterms:created xsi:type="dcterms:W3CDTF">2021-04-29T18:58:34Z</dcterms:created>
  <dcterms:modified xsi:type="dcterms:W3CDTF">2025-01-27T12:02:57Z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